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83" r:id="rId3"/>
    <p:sldId id="267" r:id="rId4"/>
    <p:sldId id="301" r:id="rId5"/>
    <p:sldId id="302" r:id="rId6"/>
    <p:sldId id="303" r:id="rId7"/>
    <p:sldId id="307" r:id="rId8"/>
    <p:sldId id="304" r:id="rId9"/>
    <p:sldId id="305" r:id="rId10"/>
    <p:sldId id="308" r:id="rId11"/>
    <p:sldId id="309" r:id="rId12"/>
    <p:sldId id="310" r:id="rId13"/>
    <p:sldId id="311" r:id="rId14"/>
    <p:sldId id="306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1" r:id="rId26"/>
    <p:sldId id="323" r:id="rId27"/>
    <p:sldId id="344" r:id="rId28"/>
    <p:sldId id="324" r:id="rId29"/>
    <p:sldId id="328" r:id="rId30"/>
    <p:sldId id="329" r:id="rId31"/>
    <p:sldId id="331" r:id="rId32"/>
    <p:sldId id="326" r:id="rId33"/>
    <p:sldId id="332" r:id="rId34"/>
    <p:sldId id="330" r:id="rId35"/>
    <p:sldId id="327" r:id="rId36"/>
    <p:sldId id="345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43" r:id="rId47"/>
    <p:sldId id="342" r:id="rId48"/>
    <p:sldId id="295" r:id="rId49"/>
    <p:sldId id="30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434" autoAdjust="0"/>
  </p:normalViewPr>
  <p:slideViewPr>
    <p:cSldViewPr>
      <p:cViewPr varScale="1">
        <p:scale>
          <a:sx n="76" d="100"/>
          <a:sy n="76" d="100"/>
        </p:scale>
        <p:origin x="8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12/07/2019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12/07/2019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12/07/2019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12/07/2019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12/07/2019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12/07/2019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29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Arquitetura de tecnologias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97155"/>
            <a:ext cx="9721850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pt-BR" sz="5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140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Arquitetura de </a:t>
            </a:r>
            <a:r>
              <a:rPr lang="pt-BR" altLang="pt-BR" sz="2400" i="1" dirty="0">
                <a:solidFill>
                  <a:schemeClr val="bg1"/>
                </a:solidFill>
              </a:rPr>
              <a:t>software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3688" r="40239" b="24397"/>
          <a:stretch>
            <a:fillRect/>
          </a:stretch>
        </p:blipFill>
        <p:spPr bwMode="auto">
          <a:xfrm>
            <a:off x="2135560" y="1252822"/>
            <a:ext cx="785495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010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Arquitetura de </a:t>
            </a:r>
            <a:r>
              <a:rPr lang="pt-BR" altLang="pt-BR" sz="2400" i="1" dirty="0">
                <a:solidFill>
                  <a:schemeClr val="bg1"/>
                </a:solidFill>
              </a:rPr>
              <a:t>software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506538"/>
            <a:ext cx="81661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5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Simulação do VANT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143672" y="3284984"/>
            <a:ext cx="5760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>
                <a:cs typeface="Arial" panose="020B0604020202020204" pitchFamily="34" charset="0"/>
              </a:rPr>
              <a:t>1. Foto do VANT no Gazebo sem subestação</a:t>
            </a: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Inserção do modelo</a:t>
            </a: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7" name="Agrupar 50"/>
          <p:cNvGrpSpPr>
            <a:grpSpLocks/>
          </p:cNvGrpSpPr>
          <p:nvPr/>
        </p:nvGrpSpPr>
        <p:grpSpPr bwMode="auto">
          <a:xfrm>
            <a:off x="2813050" y="2505075"/>
            <a:ext cx="1747838" cy="1203325"/>
            <a:chOff x="2949016" y="2735441"/>
            <a:chExt cx="1748219" cy="1203494"/>
          </a:xfrm>
        </p:grpSpPr>
        <p:sp>
          <p:nvSpPr>
            <p:cNvPr id="8" name="Retângulo 7"/>
            <p:cNvSpPr/>
            <p:nvPr/>
          </p:nvSpPr>
          <p:spPr>
            <a:xfrm>
              <a:off x="2949016" y="3043459"/>
              <a:ext cx="1602137" cy="89547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modelo</a:t>
              </a:r>
            </a:p>
          </p:txBody>
        </p:sp>
        <p:pic>
          <p:nvPicPr>
            <p:cNvPr id="9" name="Picture 2" descr="SketchU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8667" b="-3041"/>
            <a:stretch>
              <a:fillRect/>
            </a:stretch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Agrupar 60"/>
          <p:cNvGrpSpPr>
            <a:grpSpLocks/>
          </p:cNvGrpSpPr>
          <p:nvPr/>
        </p:nvGrpSpPr>
        <p:grpSpPr bwMode="auto">
          <a:xfrm>
            <a:off x="7805738" y="2490788"/>
            <a:ext cx="1911350" cy="1225550"/>
            <a:chOff x="7942076" y="2721317"/>
            <a:chExt cx="1911652" cy="1226602"/>
          </a:xfrm>
        </p:grpSpPr>
        <p:sp>
          <p:nvSpPr>
            <p:cNvPr id="19" name="Retângulo 18"/>
            <p:cNvSpPr/>
            <p:nvPr/>
          </p:nvSpPr>
          <p:spPr>
            <a:xfrm>
              <a:off x="7942076" y="3051800"/>
              <a:ext cx="1527416" cy="89611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Carregar modelo no Gazebo</a:t>
              </a:r>
            </a:p>
          </p:txBody>
        </p:sp>
        <p:pic>
          <p:nvPicPr>
            <p:cNvPr id="20" name="Picture 10" descr="gazebo_bi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5514" b="18559"/>
            <a:stretch>
              <a:fillRect/>
            </a:stretch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sp>
        <p:nvSpPr>
          <p:cNvPr id="4" name="CaixaDeTexto 2"/>
          <p:cNvSpPr txBox="1">
            <a:spLocks noChangeArrowheads="1"/>
          </p:cNvSpPr>
          <p:nvPr/>
        </p:nvSpPr>
        <p:spPr bwMode="auto">
          <a:xfrm flipH="1">
            <a:off x="4756150" y="3244850"/>
            <a:ext cx="2679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</a:t>
            </a:r>
            <a:r>
              <a:rPr lang="pt-BR" altLang="pt-BR" sz="1800">
                <a:cs typeface="Arial" panose="020B0604020202020204" pitchFamily="34" charset="0"/>
              </a:rPr>
              <a:t>Foto do Octomap e Subestação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1189038"/>
            <a:ext cx="81851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916818" y="4830876"/>
            <a:ext cx="2078253" cy="6143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6. Conclusões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845170" y="4182558"/>
            <a:ext cx="2078252" cy="6145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/>
              <a:t>4. Resultados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2316778" y="2204864"/>
            <a:ext cx="2078253" cy="6160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1. Introdução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477018" y="3506569"/>
            <a:ext cx="2078253" cy="6425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/>
              <a:t>3. Software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215680" y="2852110"/>
            <a:ext cx="2078253" cy="6054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2. Arquitetura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rotas: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rotas: 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4295800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i="1" dirty="0">
                <a:solidFill>
                  <a:schemeClr val="bg1"/>
                </a:solidFill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1199456" y="1340768"/>
            <a:ext cx="9846342" cy="49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i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Testes</a:t>
              </a:r>
              <a:endParaRPr lang="pt-BR" sz="5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689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Coleta de pontos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 flipH="1">
            <a:off x="4079776" y="3284984"/>
            <a:ext cx="448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cs typeface="Arial" panose="020B0604020202020204" pitchFamily="34" charset="0"/>
              </a:rPr>
              <a:t>1. Foto ou video da 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Introdução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1237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 flipH="1">
            <a:off x="4624388" y="3244850"/>
            <a:ext cx="448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Vídeo desviando obstáculo</a:t>
            </a:r>
          </a:p>
        </p:txBody>
      </p:sp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77988"/>
            <a:ext cx="788670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 flipH="1">
            <a:off x="4313238" y="3244850"/>
            <a:ext cx="448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Foto ou vídeo da rota não adaptativa</a:t>
            </a:r>
          </a:p>
        </p:txBody>
      </p:sp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3"/>
          <p:cNvSpPr txBox="1">
            <a:spLocks noChangeArrowheads="1"/>
          </p:cNvSpPr>
          <p:nvPr/>
        </p:nvSpPr>
        <p:spPr bwMode="auto">
          <a:xfrm flipH="1">
            <a:off x="4313238" y="3244850"/>
            <a:ext cx="4481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Foto ou vídeo compilada da trajetória adaptativa</a:t>
            </a:r>
          </a:p>
        </p:txBody>
      </p:sp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3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8" y="1554407"/>
            <a:ext cx="1118204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3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3375025" y="1243013"/>
            <a:ext cx="54419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Parte referente ao módulo experimental do projeto contratado.</a:t>
            </a:r>
          </a:p>
        </p:txBody>
      </p:sp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5: Objetivos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 flipH="1">
            <a:off x="4481513" y="3244850"/>
            <a:ext cx="448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cs typeface="Arial" panose="020B0604020202020204" pitchFamily="34" charset="0"/>
              </a:rPr>
              <a:t>1. Vídeo do RVIz + simulador no Android</a:t>
            </a:r>
          </a:p>
        </p:txBody>
      </p:sp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1200150"/>
            <a:ext cx="3940175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</a:t>
            </a:r>
          </a:p>
        </p:txBody>
      </p:sp>
      <p:pic>
        <p:nvPicPr>
          <p:cNvPr id="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935163"/>
            <a:ext cx="1138872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Teste 5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12776"/>
            <a:ext cx="55435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Resultados satisfatórios quanto a geração e execução de rotas para o VANT esperado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Limite de 0.5 m nas missões do VANT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Erro de posição devido a conversão entre UTM e WGS84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ROS e integração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47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48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29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custos de RH.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Objetivo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Objetivo específicos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Desenho da arquitetura conceitual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Mapeamento das alternativas de implementação dos módulos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de um ambiente virtual com VANT simulado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path planning no ambiente de virtual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coleta de pontos na estação de comando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geração e execução de trajetória e controle adaptativo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da execução de trajetórias e controle adaptativo do VANT em ambiente de simulação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da comunicação entre VANT e estação do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VANT em aplicação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Análise sobre melhorias em VANT utilizado.</a:t>
            </a:r>
          </a:p>
        </p:txBody>
      </p:sp>
    </p:spTree>
    <p:extLst>
      <p:ext uri="{BB962C8B-B14F-4D97-AF65-F5344CB8AC3E}">
        <p14:creationId xmlns:p14="http://schemas.microsoft.com/office/powerpoint/2010/main" val="422044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981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Arquitetura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433513"/>
            <a:ext cx="85153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4503</TotalTime>
  <Words>951</Words>
  <Application>Microsoft Office PowerPoint</Application>
  <PresentationFormat>Widescreen</PresentationFormat>
  <Paragraphs>215</Paragraphs>
  <Slides>49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358</cp:revision>
  <dcterms:created xsi:type="dcterms:W3CDTF">2016-09-09T16:20:23Z</dcterms:created>
  <dcterms:modified xsi:type="dcterms:W3CDTF">2019-07-12T03:59:22Z</dcterms:modified>
</cp:coreProperties>
</file>